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7"/>
  </p:notesMasterIdLst>
  <p:sldIdLst>
    <p:sldId id="4379" r:id="rId2"/>
    <p:sldId id="4402" r:id="rId3"/>
    <p:sldId id="4396" r:id="rId4"/>
    <p:sldId id="4386" r:id="rId5"/>
    <p:sldId id="4387" r:id="rId6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2" pos="7678" userDrawn="1">
          <p15:clr>
            <a:srgbClr val="A4A3A4"/>
          </p15:clr>
        </p15:guide>
        <p15:guide id="53" orient="horz" pos="4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BD1B7"/>
    <a:srgbClr val="FAD4B5"/>
    <a:srgbClr val="D9D9D9"/>
    <a:srgbClr val="F2F2F2"/>
    <a:srgbClr val="5693D7"/>
    <a:srgbClr val="9E0202"/>
    <a:srgbClr val="F1EEF4"/>
    <a:srgbClr val="BDDB90"/>
    <a:srgbClr val="337E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63" autoAdjust="0"/>
    <p:restoredTop sz="38338" autoAdjust="0"/>
  </p:normalViewPr>
  <p:slideViewPr>
    <p:cSldViewPr snapToGrid="0" snapToObjects="1">
      <p:cViewPr varScale="1">
        <p:scale>
          <a:sx n="56" d="100"/>
          <a:sy n="56" d="100"/>
        </p:scale>
        <p:origin x="666" y="120"/>
      </p:cViewPr>
      <p:guideLst>
        <p:guide pos="7678"/>
        <p:guide orient="horz" pos="4320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 varScale="1">
      <p:scale>
        <a:sx n="75" d="100"/>
        <a:sy n="75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 Light" panose="020F0302020204030203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 Light" panose="020F0302020204030203" pitchFamily="34" charset="77"/>
              </a:defRPr>
            </a:lvl1pPr>
          </a:lstStyle>
          <a:p>
            <a:fld id="{EFC10EE1-B198-C942-8235-326C972CBB30}" type="datetimeFigureOut">
              <a:rPr lang="en-US" smtClean="0"/>
              <a:pPr/>
              <a:t>12/15/2021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 Light" panose="020F0302020204030203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 Light" panose="020F0302020204030203" pitchFamily="34" charset="77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77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8">
            <a:extLst>
              <a:ext uri="{FF2B5EF4-FFF2-40B4-BE49-F238E27FC236}">
                <a16:creationId xmlns:a16="http://schemas.microsoft.com/office/drawing/2014/main" id="{90B63800-463E-234D-A18D-60B93BDF18C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311148" y="-287382"/>
            <a:ext cx="24999948" cy="98289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57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8" r:id="rId2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f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sv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39F03B9-67CA-C749-8E58-0C3E7539EBCF}"/>
              </a:ext>
            </a:extLst>
          </p:cNvPr>
          <p:cNvSpPr/>
          <p:nvPr/>
        </p:nvSpPr>
        <p:spPr>
          <a:xfrm>
            <a:off x="0" y="0"/>
            <a:ext cx="9340160" cy="99884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uadroTexto 350">
            <a:extLst>
              <a:ext uri="{FF2B5EF4-FFF2-40B4-BE49-F238E27FC236}">
                <a16:creationId xmlns:a16="http://schemas.microsoft.com/office/drawing/2014/main" id="{2D612A41-0AFD-4849-B1EC-F00EF09FF075}"/>
              </a:ext>
            </a:extLst>
          </p:cNvPr>
          <p:cNvSpPr txBox="1"/>
          <p:nvPr/>
        </p:nvSpPr>
        <p:spPr>
          <a:xfrm>
            <a:off x="1328468" y="1363176"/>
            <a:ext cx="67871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chemeClr val="bg1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MARCOM Services</a:t>
            </a:r>
          </a:p>
        </p:txBody>
      </p:sp>
      <p:sp>
        <p:nvSpPr>
          <p:cNvPr id="28" name="CuadroTexto 351">
            <a:extLst>
              <a:ext uri="{FF2B5EF4-FFF2-40B4-BE49-F238E27FC236}">
                <a16:creationId xmlns:a16="http://schemas.microsoft.com/office/drawing/2014/main" id="{CD3CE612-5364-6443-A9FD-3FAC6A2253CF}"/>
              </a:ext>
            </a:extLst>
          </p:cNvPr>
          <p:cNvSpPr txBox="1"/>
          <p:nvPr/>
        </p:nvSpPr>
        <p:spPr>
          <a:xfrm>
            <a:off x="1328468" y="3989364"/>
            <a:ext cx="68048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Founded in 2012, MARCOM is the premier choice for marine preservation services: We sandblast, paint, and repair U.S. Navy Ships. We are a small business focused on customer and employee satisfaction.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F3237689-5E56-EF4D-B981-A34D9D1D541F}"/>
              </a:ext>
            </a:extLst>
          </p:cNvPr>
          <p:cNvSpPr/>
          <p:nvPr/>
        </p:nvSpPr>
        <p:spPr>
          <a:xfrm>
            <a:off x="9340158" y="8948998"/>
            <a:ext cx="15030469" cy="4767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6D8F935-1E90-B84E-BD32-9FEC3112AABA}"/>
              </a:ext>
            </a:extLst>
          </p:cNvPr>
          <p:cNvSpPr txBox="1"/>
          <p:nvPr/>
        </p:nvSpPr>
        <p:spPr>
          <a:xfrm>
            <a:off x="19202400" y="-1436914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 descr="A close-up of a fly&#10;&#10;Description automatically generated with low confidence">
            <a:extLst>
              <a:ext uri="{FF2B5EF4-FFF2-40B4-BE49-F238E27FC236}">
                <a16:creationId xmlns:a16="http://schemas.microsoft.com/office/drawing/2014/main" id="{52EB95B6-BBBC-4DE8-BF2E-14ECA184973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20" b="744"/>
          <a:stretch/>
        </p:blipFill>
        <p:spPr>
          <a:xfrm>
            <a:off x="9354206" y="0"/>
            <a:ext cx="15037493" cy="8948998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D2A70FD8-FB29-4AC8-92CC-1DEF8CE62F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3248" y="9752501"/>
            <a:ext cx="10879407" cy="3159994"/>
          </a:xfrm>
          <a:prstGeom prst="rect">
            <a:avLst/>
          </a:prstGeom>
        </p:spPr>
      </p:pic>
      <p:pic>
        <p:nvPicPr>
          <p:cNvPr id="30" name="Picture 29" descr="A picture containing sky, outdoor, water, clouds&#10;&#10;Description automatically generated">
            <a:extLst>
              <a:ext uri="{FF2B5EF4-FFF2-40B4-BE49-F238E27FC236}">
                <a16:creationId xmlns:a16="http://schemas.microsoft.com/office/drawing/2014/main" id="{90037DAF-4CFE-4988-9112-FDF6B137E75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" t="10941" r="-103" b="12641"/>
          <a:stretch/>
        </p:blipFill>
        <p:spPr>
          <a:xfrm>
            <a:off x="7023" y="8948998"/>
            <a:ext cx="9340160" cy="4767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788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519BF250-397D-444F-B44A-4613A872404A}"/>
              </a:ext>
            </a:extLst>
          </p:cNvPr>
          <p:cNvSpPr/>
          <p:nvPr/>
        </p:nvSpPr>
        <p:spPr>
          <a:xfrm>
            <a:off x="10140067" y="6955955"/>
            <a:ext cx="14237580" cy="67600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243144" y="1046901"/>
            <a:ext cx="2389147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What we do: Corrosion Control / Preservation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998786F-C5D5-47F9-80B0-63C6C9667AA3}"/>
              </a:ext>
            </a:extLst>
          </p:cNvPr>
          <p:cNvSpPr/>
          <p:nvPr/>
        </p:nvSpPr>
        <p:spPr>
          <a:xfrm>
            <a:off x="-34505" y="4771542"/>
            <a:ext cx="24412152" cy="21844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 SemiBold" pitchFamily="2" charset="77"/>
                <a:ea typeface="Lato Light" panose="020F0502020204030203" pitchFamily="34" charset="0"/>
                <a:cs typeface="Poppins SemiBold" pitchFamily="2" charset="77"/>
              </a:rPr>
              <a:t>The United States Navy spends $6 Billion a year fighting corrosion.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9127F9-B4FA-4535-9226-05A7CA9BE9C2}"/>
              </a:ext>
            </a:extLst>
          </p:cNvPr>
          <p:cNvSpPr txBox="1"/>
          <p:nvPr/>
        </p:nvSpPr>
        <p:spPr>
          <a:xfrm>
            <a:off x="698426" y="2437011"/>
            <a:ext cx="2297773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Where there is a lot of metal, there is a lot of rust. Rust is the result of a chemical reaction between air, water, and iron. Add salt water to the mix, and corrosion accelerates. Ships are full of saltwater systems and salty ocean air. Corrosion on ships is a huge problem.</a:t>
            </a:r>
          </a:p>
          <a:p>
            <a:endParaRPr lang="en-US" sz="4200" b="1" dirty="0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E31C004-184C-49CD-B151-1D8E0E5D1B8A}"/>
              </a:ext>
            </a:extLst>
          </p:cNvPr>
          <p:cNvSpPr txBox="1"/>
          <p:nvPr/>
        </p:nvSpPr>
        <p:spPr>
          <a:xfrm>
            <a:off x="18374393" y="7992955"/>
            <a:ext cx="600325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US" dirty="0"/>
              <a:t>We preserve in-service ships during their maintenance availabilities</a:t>
            </a:r>
          </a:p>
          <a:p>
            <a:pPr marL="571500" indent="-5715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endParaRPr lang="en-US" dirty="0"/>
          </a:p>
          <a:p>
            <a:pPr marL="571500" indent="-5715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US" dirty="0"/>
              <a:t>We preserve Aircraft Carrier and Submarine modules during new construction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B1D63A4-741A-46DF-9237-D6BE3042EC1C}"/>
              </a:ext>
            </a:extLst>
          </p:cNvPr>
          <p:cNvSpPr txBox="1"/>
          <p:nvPr/>
        </p:nvSpPr>
        <p:spPr>
          <a:xfrm>
            <a:off x="10627743" y="7550599"/>
            <a:ext cx="7538885" cy="55707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4000" b="1" dirty="0">
                <a:latin typeface="Poppins SemiBold" panose="00000700000000000000" pitchFamily="2" charset="0"/>
                <a:ea typeface="Lato Light" panose="020F0502020204030203" pitchFamily="34" charset="0"/>
                <a:cs typeface="Poppins SemiBold" panose="00000700000000000000" pitchFamily="2" charset="0"/>
              </a:rPr>
              <a:t>We implement state-of-the-art technologies to achieve top quality corrosion control results. We preserve ships by removing corrosion and applying specialized coatings that help prevent rust. </a:t>
            </a:r>
          </a:p>
          <a:p>
            <a:endParaRPr lang="en-US" dirty="0"/>
          </a:p>
        </p:txBody>
      </p:sp>
      <p:pic>
        <p:nvPicPr>
          <p:cNvPr id="6" name="Picture 5" descr="A picture containing sky, outdoor&#10;&#10;Description automatically generated">
            <a:extLst>
              <a:ext uri="{FF2B5EF4-FFF2-40B4-BE49-F238E27FC236}">
                <a16:creationId xmlns:a16="http://schemas.microsoft.com/office/drawing/2014/main" id="{35768F3E-F580-42BA-A638-AAB17F1B15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955955"/>
            <a:ext cx="10140068" cy="6760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241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8783140" y="1046901"/>
            <a:ext cx="681148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Our Services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29002E5-9C57-AA48-8BCA-9EE31C244B44}"/>
              </a:ext>
            </a:extLst>
          </p:cNvPr>
          <p:cNvSpPr/>
          <p:nvPr/>
        </p:nvSpPr>
        <p:spPr>
          <a:xfrm>
            <a:off x="0" y="6571082"/>
            <a:ext cx="24377650" cy="29002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7421048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Our mission is to deliver high quality corrosion control and preservation services. MARCOM has extensive experience in providing these specialized services</a:t>
            </a:r>
          </a:p>
        </p:txBody>
      </p:sp>
      <p:sp>
        <p:nvSpPr>
          <p:cNvPr id="37" name="CuadroTexto 351">
            <a:extLst>
              <a:ext uri="{FF2B5EF4-FFF2-40B4-BE49-F238E27FC236}">
                <a16:creationId xmlns:a16="http://schemas.microsoft.com/office/drawing/2014/main" id="{16034D1D-0A3A-F047-9DE0-388A6AF3902D}"/>
              </a:ext>
            </a:extLst>
          </p:cNvPr>
          <p:cNvSpPr txBox="1"/>
          <p:nvPr/>
        </p:nvSpPr>
        <p:spPr>
          <a:xfrm>
            <a:off x="2148349" y="4502231"/>
            <a:ext cx="42118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Poppins SemiBold" pitchFamily="2" charset="77"/>
                <a:ea typeface="Lato Light" panose="020F0502020204030203" pitchFamily="34" charset="0"/>
                <a:cs typeface="Poppins SemiBold" pitchFamily="2" charset="77"/>
              </a:rPr>
              <a:t>Abrasive Blasting</a:t>
            </a:r>
          </a:p>
        </p:txBody>
      </p:sp>
      <p:sp>
        <p:nvSpPr>
          <p:cNvPr id="38" name="CuadroTexto 351">
            <a:extLst>
              <a:ext uri="{FF2B5EF4-FFF2-40B4-BE49-F238E27FC236}">
                <a16:creationId xmlns:a16="http://schemas.microsoft.com/office/drawing/2014/main" id="{FCB427DC-AF6D-EF46-A957-4361F95B4EB3}"/>
              </a:ext>
            </a:extLst>
          </p:cNvPr>
          <p:cNvSpPr txBox="1"/>
          <p:nvPr/>
        </p:nvSpPr>
        <p:spPr>
          <a:xfrm>
            <a:off x="9387888" y="4706446"/>
            <a:ext cx="4848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Poppins SemiBold" pitchFamily="2" charset="77"/>
                <a:ea typeface="Lato Light" panose="020F0502020204030203" pitchFamily="34" charset="0"/>
                <a:cs typeface="Poppins SemiBold" pitchFamily="2" charset="77"/>
              </a:rPr>
              <a:t>Ultra-High Pressure</a:t>
            </a:r>
          </a:p>
          <a:p>
            <a:pPr algn="ctr"/>
            <a:r>
              <a:rPr lang="en-US" b="1" dirty="0">
                <a:solidFill>
                  <a:schemeClr val="tx2"/>
                </a:solidFill>
                <a:latin typeface="Poppins SemiBold" pitchFamily="2" charset="77"/>
                <a:ea typeface="Lato Light" panose="020F0502020204030203" pitchFamily="34" charset="0"/>
                <a:cs typeface="Poppins SemiBold" pitchFamily="2" charset="77"/>
              </a:rPr>
              <a:t>Hydro Blasting</a:t>
            </a:r>
          </a:p>
        </p:txBody>
      </p:sp>
      <p:sp>
        <p:nvSpPr>
          <p:cNvPr id="39" name="CuadroTexto 351">
            <a:extLst>
              <a:ext uri="{FF2B5EF4-FFF2-40B4-BE49-F238E27FC236}">
                <a16:creationId xmlns:a16="http://schemas.microsoft.com/office/drawing/2014/main" id="{C1B25153-8F40-2842-89DA-9320FDB0FAC5}"/>
              </a:ext>
            </a:extLst>
          </p:cNvPr>
          <p:cNvSpPr txBox="1"/>
          <p:nvPr/>
        </p:nvSpPr>
        <p:spPr>
          <a:xfrm>
            <a:off x="16739730" y="4592847"/>
            <a:ext cx="42118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Poppins SemiBold" pitchFamily="2" charset="77"/>
                <a:ea typeface="Lato Light" panose="020F0502020204030203" pitchFamily="34" charset="0"/>
                <a:cs typeface="Poppins SemiBold" pitchFamily="2" charset="77"/>
              </a:rPr>
              <a:t>Research &amp; Development</a:t>
            </a:r>
          </a:p>
        </p:txBody>
      </p:sp>
      <p:sp>
        <p:nvSpPr>
          <p:cNvPr id="73" name="CuadroTexto 351">
            <a:extLst>
              <a:ext uri="{FF2B5EF4-FFF2-40B4-BE49-F238E27FC236}">
                <a16:creationId xmlns:a16="http://schemas.microsoft.com/office/drawing/2014/main" id="{AF5D873D-80E8-C848-B6DE-119E0CAC8FF4}"/>
              </a:ext>
            </a:extLst>
          </p:cNvPr>
          <p:cNvSpPr txBox="1"/>
          <p:nvPr/>
        </p:nvSpPr>
        <p:spPr>
          <a:xfrm>
            <a:off x="2148350" y="11643448"/>
            <a:ext cx="42118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Poppins SemiBold" pitchFamily="2" charset="77"/>
                <a:ea typeface="Lato Light" panose="020F0502020204030203" pitchFamily="34" charset="0"/>
                <a:cs typeface="Poppins SemiBold" pitchFamily="2" charset="77"/>
              </a:rPr>
              <a:t>Coating Applications</a:t>
            </a:r>
          </a:p>
        </p:txBody>
      </p:sp>
      <p:sp>
        <p:nvSpPr>
          <p:cNvPr id="74" name="CuadroTexto 351">
            <a:extLst>
              <a:ext uri="{FF2B5EF4-FFF2-40B4-BE49-F238E27FC236}">
                <a16:creationId xmlns:a16="http://schemas.microsoft.com/office/drawing/2014/main" id="{7A56D3D1-3385-A042-8958-8F5132F0DEF3}"/>
              </a:ext>
            </a:extLst>
          </p:cNvPr>
          <p:cNvSpPr txBox="1"/>
          <p:nvPr/>
        </p:nvSpPr>
        <p:spPr>
          <a:xfrm>
            <a:off x="9543755" y="11643448"/>
            <a:ext cx="42118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Poppins SemiBold" pitchFamily="2" charset="77"/>
                <a:ea typeface="Lato Light" panose="020F0502020204030203" pitchFamily="34" charset="0"/>
                <a:cs typeface="Poppins SemiBold" pitchFamily="2" charset="77"/>
              </a:rPr>
              <a:t>Non-Skid Applications</a:t>
            </a:r>
          </a:p>
        </p:txBody>
      </p:sp>
      <p:sp>
        <p:nvSpPr>
          <p:cNvPr id="75" name="CuadroTexto 351">
            <a:extLst>
              <a:ext uri="{FF2B5EF4-FFF2-40B4-BE49-F238E27FC236}">
                <a16:creationId xmlns:a16="http://schemas.microsoft.com/office/drawing/2014/main" id="{BBCB7B45-FA1F-9E4C-B47A-7213C38BCA1B}"/>
              </a:ext>
            </a:extLst>
          </p:cNvPr>
          <p:cNvSpPr txBox="1"/>
          <p:nvPr/>
        </p:nvSpPr>
        <p:spPr>
          <a:xfrm>
            <a:off x="16803821" y="11649140"/>
            <a:ext cx="42118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Poppins SemiBold" pitchFamily="2" charset="77"/>
                <a:ea typeface="Lato Light" panose="020F0502020204030203" pitchFamily="34" charset="0"/>
                <a:cs typeface="Poppins SemiBold" pitchFamily="2" charset="77"/>
              </a:rPr>
              <a:t>PCMS Tile Installation</a:t>
            </a:r>
          </a:p>
        </p:txBody>
      </p:sp>
      <p:pic>
        <p:nvPicPr>
          <p:cNvPr id="3" name="Graphic 2" descr="Magnifying glass with solid fill">
            <a:extLst>
              <a:ext uri="{FF2B5EF4-FFF2-40B4-BE49-F238E27FC236}">
                <a16:creationId xmlns:a16="http://schemas.microsoft.com/office/drawing/2014/main" id="{59A108D1-77A1-40A0-801C-F0F8577CD2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340710" y="3026966"/>
            <a:ext cx="1297524" cy="1297524"/>
          </a:xfrm>
          <a:prstGeom prst="rect">
            <a:avLst/>
          </a:prstGeom>
        </p:spPr>
      </p:pic>
      <p:pic>
        <p:nvPicPr>
          <p:cNvPr id="5" name="Graphic 4" descr="Lightning bolt with solid fill">
            <a:extLst>
              <a:ext uri="{FF2B5EF4-FFF2-40B4-BE49-F238E27FC236}">
                <a16:creationId xmlns:a16="http://schemas.microsoft.com/office/drawing/2014/main" id="{37915FEA-72ED-4B60-B86D-2928CA9D8B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05536" y="3026965"/>
            <a:ext cx="1297525" cy="1297525"/>
          </a:xfrm>
          <a:prstGeom prst="rect">
            <a:avLst/>
          </a:prstGeom>
        </p:spPr>
      </p:pic>
      <p:pic>
        <p:nvPicPr>
          <p:cNvPr id="7" name="Graphic 6" descr="Large paint brush outline">
            <a:extLst>
              <a:ext uri="{FF2B5EF4-FFF2-40B4-BE49-F238E27FC236}">
                <a16:creationId xmlns:a16="http://schemas.microsoft.com/office/drawing/2014/main" id="{69ED0272-44C3-46A9-A0A7-43E4C00F8D4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539843" y="10127970"/>
            <a:ext cx="1456929" cy="1456929"/>
          </a:xfrm>
          <a:prstGeom prst="rect">
            <a:avLst/>
          </a:prstGeom>
        </p:spPr>
      </p:pic>
      <p:pic>
        <p:nvPicPr>
          <p:cNvPr id="9" name="Graphic 8" descr="Windy with solid fill">
            <a:extLst>
              <a:ext uri="{FF2B5EF4-FFF2-40B4-BE49-F238E27FC236}">
                <a16:creationId xmlns:a16="http://schemas.microsoft.com/office/drawing/2014/main" id="{14069106-6FBA-423C-ACC6-6FA0C257C18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148719" y="3026966"/>
            <a:ext cx="1297524" cy="1297524"/>
          </a:xfrm>
          <a:prstGeom prst="rect">
            <a:avLst/>
          </a:prstGeom>
        </p:spPr>
      </p:pic>
      <p:pic>
        <p:nvPicPr>
          <p:cNvPr id="12" name="Graphic 11" descr="Stop with solid fill">
            <a:extLst>
              <a:ext uri="{FF2B5EF4-FFF2-40B4-BE49-F238E27FC236}">
                <a16:creationId xmlns:a16="http://schemas.microsoft.com/office/drawing/2014/main" id="{8A28D216-0C16-443E-B344-B733EF6A47A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8181305" y="10127970"/>
            <a:ext cx="1456929" cy="1456929"/>
          </a:xfrm>
          <a:prstGeom prst="rect">
            <a:avLst/>
          </a:prstGeom>
        </p:spPr>
      </p:pic>
      <p:pic>
        <p:nvPicPr>
          <p:cNvPr id="14" name="Graphic 13" descr="Aquarius with solid fill">
            <a:extLst>
              <a:ext uri="{FF2B5EF4-FFF2-40B4-BE49-F238E27FC236}">
                <a16:creationId xmlns:a16="http://schemas.microsoft.com/office/drawing/2014/main" id="{980DBB08-94D1-4917-B207-B454ADF8839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0989314" y="10127970"/>
            <a:ext cx="1456929" cy="145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847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18C6AE8-1B01-C746-9C1A-44EBDF460C2F}"/>
              </a:ext>
            </a:extLst>
          </p:cNvPr>
          <p:cNvSpPr/>
          <p:nvPr/>
        </p:nvSpPr>
        <p:spPr>
          <a:xfrm>
            <a:off x="0" y="5061858"/>
            <a:ext cx="24377650" cy="86541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D00BA3-7639-FA41-9195-BD163B5EBC45}"/>
              </a:ext>
            </a:extLst>
          </p:cNvPr>
          <p:cNvSpPr/>
          <p:nvPr/>
        </p:nvSpPr>
        <p:spPr>
          <a:xfrm>
            <a:off x="0" y="5061858"/>
            <a:ext cx="24377650" cy="8654142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389EA1C-F206-0143-BBC5-F21022D7B72C}"/>
              </a:ext>
            </a:extLst>
          </p:cNvPr>
          <p:cNvSpPr/>
          <p:nvPr/>
        </p:nvSpPr>
        <p:spPr>
          <a:xfrm>
            <a:off x="12188825" y="4519940"/>
            <a:ext cx="5740581" cy="91960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8053773" y="1046901"/>
            <a:ext cx="827021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Why MARCOM?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We treat our employees with respect and foster a work environment that is welcoming to all. We offer competitive pay, ongoing training, great benefits, and safety-focused practices. MARCOM is a great place to work!</a:t>
            </a:r>
          </a:p>
        </p:txBody>
      </p:sp>
      <p:sp>
        <p:nvSpPr>
          <p:cNvPr id="6" name="CuadroTexto 350">
            <a:extLst>
              <a:ext uri="{FF2B5EF4-FFF2-40B4-BE49-F238E27FC236}">
                <a16:creationId xmlns:a16="http://schemas.microsoft.com/office/drawing/2014/main" id="{8AD2983E-D591-E443-9BB2-4494207430EF}"/>
              </a:ext>
            </a:extLst>
          </p:cNvPr>
          <p:cNvSpPr txBox="1"/>
          <p:nvPr/>
        </p:nvSpPr>
        <p:spPr>
          <a:xfrm>
            <a:off x="1396161" y="6665793"/>
            <a:ext cx="4211898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0" b="1" dirty="0">
                <a:solidFill>
                  <a:schemeClr val="bg1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315%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AB5DBC-14DC-134F-9718-D272DCBB189C}"/>
              </a:ext>
            </a:extLst>
          </p:cNvPr>
          <p:cNvSpPr txBox="1"/>
          <p:nvPr/>
        </p:nvSpPr>
        <p:spPr>
          <a:xfrm>
            <a:off x="1396161" y="9840977"/>
            <a:ext cx="4211898" cy="2666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80"/>
              </a:lnSpc>
            </a:pPr>
            <a:r>
              <a:rPr lang="en-US" sz="28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We have grown 315% over the past 5 years. We’re looking for a young workforce who wants to grow with us</a:t>
            </a:r>
          </a:p>
        </p:txBody>
      </p:sp>
      <p:sp>
        <p:nvSpPr>
          <p:cNvPr id="8" name="CuadroTexto 351">
            <a:extLst>
              <a:ext uri="{FF2B5EF4-FFF2-40B4-BE49-F238E27FC236}">
                <a16:creationId xmlns:a16="http://schemas.microsoft.com/office/drawing/2014/main" id="{B3FB0433-90AF-B34A-A542-47254409958D}"/>
              </a:ext>
            </a:extLst>
          </p:cNvPr>
          <p:cNvSpPr txBox="1"/>
          <p:nvPr/>
        </p:nvSpPr>
        <p:spPr>
          <a:xfrm>
            <a:off x="1396161" y="8844382"/>
            <a:ext cx="42118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Poppins SemiBold" pitchFamily="2" charset="77"/>
                <a:ea typeface="Lato Light" panose="020F0502020204030203" pitchFamily="34" charset="0"/>
                <a:cs typeface="Poppins SemiBold" pitchFamily="2" charset="77"/>
              </a:rPr>
              <a:t>Growth</a:t>
            </a:r>
          </a:p>
        </p:txBody>
      </p:sp>
      <p:sp>
        <p:nvSpPr>
          <p:cNvPr id="11" name="CuadroTexto 350">
            <a:extLst>
              <a:ext uri="{FF2B5EF4-FFF2-40B4-BE49-F238E27FC236}">
                <a16:creationId xmlns:a16="http://schemas.microsoft.com/office/drawing/2014/main" id="{25629FDF-E755-BF47-9ADB-454346411CE8}"/>
              </a:ext>
            </a:extLst>
          </p:cNvPr>
          <p:cNvSpPr txBox="1"/>
          <p:nvPr/>
        </p:nvSpPr>
        <p:spPr>
          <a:xfrm>
            <a:off x="7187304" y="6665793"/>
            <a:ext cx="4211898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0" b="1" dirty="0">
                <a:solidFill>
                  <a:schemeClr val="bg1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401K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E6BB7F-CCA4-0F40-AD32-E8E1DEABA946}"/>
              </a:ext>
            </a:extLst>
          </p:cNvPr>
          <p:cNvSpPr txBox="1"/>
          <p:nvPr/>
        </p:nvSpPr>
        <p:spPr>
          <a:xfrm>
            <a:off x="7187304" y="9840977"/>
            <a:ext cx="4211898" cy="319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80"/>
              </a:lnSpc>
            </a:pPr>
            <a:r>
              <a:rPr lang="en-US" sz="28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All employees are eligible for benefits that include, but are not limited to, insurance, holiday pay, vacation time, and a 401K plan with company match </a:t>
            </a:r>
          </a:p>
        </p:txBody>
      </p:sp>
      <p:sp>
        <p:nvSpPr>
          <p:cNvPr id="13" name="CuadroTexto 351">
            <a:extLst>
              <a:ext uri="{FF2B5EF4-FFF2-40B4-BE49-F238E27FC236}">
                <a16:creationId xmlns:a16="http://schemas.microsoft.com/office/drawing/2014/main" id="{2177F7D8-279A-4F4A-B585-21C67CD5F91B}"/>
              </a:ext>
            </a:extLst>
          </p:cNvPr>
          <p:cNvSpPr txBox="1"/>
          <p:nvPr/>
        </p:nvSpPr>
        <p:spPr>
          <a:xfrm>
            <a:off x="7187304" y="8844382"/>
            <a:ext cx="42118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Poppins SemiBold" pitchFamily="2" charset="77"/>
                <a:ea typeface="Lato Light" panose="020F0502020204030203" pitchFamily="34" charset="0"/>
                <a:cs typeface="Poppins SemiBold" pitchFamily="2" charset="77"/>
              </a:rPr>
              <a:t>Benefits</a:t>
            </a:r>
          </a:p>
        </p:txBody>
      </p:sp>
      <p:sp>
        <p:nvSpPr>
          <p:cNvPr id="15" name="CuadroTexto 350">
            <a:extLst>
              <a:ext uri="{FF2B5EF4-FFF2-40B4-BE49-F238E27FC236}">
                <a16:creationId xmlns:a16="http://schemas.microsoft.com/office/drawing/2014/main" id="{81A9E447-F9FE-4E44-8053-2C7B322F56D5}"/>
              </a:ext>
            </a:extLst>
          </p:cNvPr>
          <p:cNvSpPr txBox="1"/>
          <p:nvPr/>
        </p:nvSpPr>
        <p:spPr>
          <a:xfrm>
            <a:off x="12978447" y="6665793"/>
            <a:ext cx="4211898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0" b="1" dirty="0">
                <a:solidFill>
                  <a:schemeClr val="bg1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&lt;100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AB533C9-FB31-4349-A7F1-FC58E91730C0}"/>
              </a:ext>
            </a:extLst>
          </p:cNvPr>
          <p:cNvSpPr txBox="1"/>
          <p:nvPr/>
        </p:nvSpPr>
        <p:spPr>
          <a:xfrm>
            <a:off x="12978447" y="9840977"/>
            <a:ext cx="4211898" cy="319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80"/>
              </a:lnSpc>
            </a:pPr>
            <a:r>
              <a:rPr lang="en-US" sz="28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We are a small business with less than 100 full time employees. We know each and every one of our employees on a personal level</a:t>
            </a:r>
          </a:p>
        </p:txBody>
      </p:sp>
      <p:sp>
        <p:nvSpPr>
          <p:cNvPr id="17" name="CuadroTexto 351">
            <a:extLst>
              <a:ext uri="{FF2B5EF4-FFF2-40B4-BE49-F238E27FC236}">
                <a16:creationId xmlns:a16="http://schemas.microsoft.com/office/drawing/2014/main" id="{3DCCBA54-04B8-E54C-AE8C-F0E2AFE36F83}"/>
              </a:ext>
            </a:extLst>
          </p:cNvPr>
          <p:cNvSpPr txBox="1"/>
          <p:nvPr/>
        </p:nvSpPr>
        <p:spPr>
          <a:xfrm>
            <a:off x="12978447" y="8844382"/>
            <a:ext cx="42118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Poppins SemiBold" pitchFamily="2" charset="77"/>
                <a:ea typeface="Lato Light" panose="020F0502020204030203" pitchFamily="34" charset="0"/>
                <a:cs typeface="Poppins SemiBold" pitchFamily="2" charset="77"/>
              </a:rPr>
              <a:t>Small Business</a:t>
            </a:r>
          </a:p>
        </p:txBody>
      </p:sp>
      <p:sp>
        <p:nvSpPr>
          <p:cNvPr id="19" name="CuadroTexto 350">
            <a:extLst>
              <a:ext uri="{FF2B5EF4-FFF2-40B4-BE49-F238E27FC236}">
                <a16:creationId xmlns:a16="http://schemas.microsoft.com/office/drawing/2014/main" id="{71A007E5-B56E-E449-9717-4557072E3F2F}"/>
              </a:ext>
            </a:extLst>
          </p:cNvPr>
          <p:cNvSpPr txBox="1"/>
          <p:nvPr/>
        </p:nvSpPr>
        <p:spPr>
          <a:xfrm>
            <a:off x="18769590" y="6665793"/>
            <a:ext cx="421189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b="1" dirty="0">
                <a:solidFill>
                  <a:schemeClr val="bg1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20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E4ED485-D6C6-E74A-AE3D-23023EBE7591}"/>
              </a:ext>
            </a:extLst>
          </p:cNvPr>
          <p:cNvSpPr txBox="1"/>
          <p:nvPr/>
        </p:nvSpPr>
        <p:spPr>
          <a:xfrm>
            <a:off x="18769590" y="9840977"/>
            <a:ext cx="4211898" cy="3717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80"/>
              </a:lnSpc>
            </a:pPr>
            <a:r>
              <a:rPr lang="en-US" sz="28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In 2019, The Virginia Pilot recognized MARCOM as one of Hampton Roads’ most dynamic companies through the Inside Business Roaring 20 awards program. </a:t>
            </a:r>
          </a:p>
        </p:txBody>
      </p:sp>
      <p:sp>
        <p:nvSpPr>
          <p:cNvPr id="21" name="CuadroTexto 351">
            <a:extLst>
              <a:ext uri="{FF2B5EF4-FFF2-40B4-BE49-F238E27FC236}">
                <a16:creationId xmlns:a16="http://schemas.microsoft.com/office/drawing/2014/main" id="{47FEF3EF-6411-324A-AECA-445910958553}"/>
              </a:ext>
            </a:extLst>
          </p:cNvPr>
          <p:cNvSpPr txBox="1"/>
          <p:nvPr/>
        </p:nvSpPr>
        <p:spPr>
          <a:xfrm>
            <a:off x="18769589" y="8844382"/>
            <a:ext cx="53498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Poppins SemiBold" pitchFamily="2" charset="77"/>
                <a:ea typeface="Lato Light" panose="020F0502020204030203" pitchFamily="34" charset="0"/>
                <a:cs typeface="Poppins SemiBold" pitchFamily="2" charset="77"/>
              </a:rPr>
              <a:t>Roaring 20 Honoree</a:t>
            </a:r>
          </a:p>
        </p:txBody>
      </p:sp>
      <p:pic>
        <p:nvPicPr>
          <p:cNvPr id="18" name="Picture 17" descr="A picture containing city&#10;&#10;Description automatically generated">
            <a:extLst>
              <a:ext uri="{FF2B5EF4-FFF2-40B4-BE49-F238E27FC236}">
                <a16:creationId xmlns:a16="http://schemas.microsoft.com/office/drawing/2014/main" id="{1BD79496-5C9C-41E4-B0D5-FB34E2D61D5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06969"/>
            <a:ext cx="24377650" cy="10286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690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44A8F8F-26AC-A143-A088-BF63FC5424D9}"/>
              </a:ext>
            </a:extLst>
          </p:cNvPr>
          <p:cNvSpPr/>
          <p:nvPr/>
        </p:nvSpPr>
        <p:spPr>
          <a:xfrm>
            <a:off x="0" y="0"/>
            <a:ext cx="7772399" cy="1371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85F508-FC1D-744E-829B-0649A56F7BC6}"/>
              </a:ext>
            </a:extLst>
          </p:cNvPr>
          <p:cNvSpPr/>
          <p:nvPr/>
        </p:nvSpPr>
        <p:spPr>
          <a:xfrm>
            <a:off x="0" y="4094922"/>
            <a:ext cx="12188825" cy="8290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08C39B0-4E2F-8C4D-9EDC-D2E2DB8EC142}"/>
              </a:ext>
            </a:extLst>
          </p:cNvPr>
          <p:cNvGrpSpPr/>
          <p:nvPr/>
        </p:nvGrpSpPr>
        <p:grpSpPr>
          <a:xfrm>
            <a:off x="13281503" y="4057409"/>
            <a:ext cx="10210010" cy="1166468"/>
            <a:chOff x="12892036" y="5421086"/>
            <a:chExt cx="10210010" cy="116646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56773C6-1A82-F94E-A5D4-7B075D4D3AAF}"/>
                </a:ext>
              </a:extLst>
            </p:cNvPr>
            <p:cNvGrpSpPr/>
            <p:nvPr/>
          </p:nvGrpSpPr>
          <p:grpSpPr>
            <a:xfrm>
              <a:off x="12892036" y="5421086"/>
              <a:ext cx="925564" cy="1045028"/>
              <a:chOff x="12892036" y="1926772"/>
              <a:chExt cx="925564" cy="1045028"/>
            </a:xfrm>
            <a:solidFill>
              <a:schemeClr val="accent4"/>
            </a:solidFill>
          </p:grpSpPr>
          <p:sp>
            <p:nvSpPr>
              <p:cNvPr id="10" name="Chevron 9">
                <a:extLst>
                  <a:ext uri="{FF2B5EF4-FFF2-40B4-BE49-F238E27FC236}">
                    <a16:creationId xmlns:a16="http://schemas.microsoft.com/office/drawing/2014/main" id="{5C82AA7C-AB06-B248-8E56-1B117EE5A21C}"/>
                  </a:ext>
                </a:extLst>
              </p:cNvPr>
              <p:cNvSpPr/>
              <p:nvPr/>
            </p:nvSpPr>
            <p:spPr>
              <a:xfrm>
                <a:off x="12892036" y="1926772"/>
                <a:ext cx="536097" cy="1045028"/>
              </a:xfrm>
              <a:prstGeom prst="chevron">
                <a:avLst>
                  <a:gd name="adj" fmla="val 5762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Chevron 10">
                <a:extLst>
                  <a:ext uri="{FF2B5EF4-FFF2-40B4-BE49-F238E27FC236}">
                    <a16:creationId xmlns:a16="http://schemas.microsoft.com/office/drawing/2014/main" id="{3198CD73-69D7-F64D-B946-A94980EEB2B5}"/>
                  </a:ext>
                </a:extLst>
              </p:cNvPr>
              <p:cNvSpPr/>
              <p:nvPr/>
            </p:nvSpPr>
            <p:spPr>
              <a:xfrm>
                <a:off x="13281503" y="1926772"/>
                <a:ext cx="536097" cy="1045028"/>
              </a:xfrm>
              <a:prstGeom prst="chevron">
                <a:avLst>
                  <a:gd name="adj" fmla="val 5762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8" name="CuadroTexto 351">
              <a:extLst>
                <a:ext uri="{FF2B5EF4-FFF2-40B4-BE49-F238E27FC236}">
                  <a16:creationId xmlns:a16="http://schemas.microsoft.com/office/drawing/2014/main" id="{3521ABAF-4F23-5A45-BBA1-D4C0FF1A0100}"/>
                </a:ext>
              </a:extLst>
            </p:cNvPr>
            <p:cNvSpPr txBox="1"/>
            <p:nvPr/>
          </p:nvSpPr>
          <p:spPr>
            <a:xfrm>
              <a:off x="14466701" y="5571891"/>
              <a:ext cx="86353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>
                  <a:solidFill>
                    <a:schemeClr val="tx2"/>
                  </a:solidFill>
                  <a:latin typeface="Poppins SemiBold" pitchFamily="2" charset="77"/>
                  <a:ea typeface="Lato Light" panose="020F0502020204030203" pitchFamily="34" charset="0"/>
                  <a:cs typeface="Poppins SemiBold" pitchFamily="2" charset="77"/>
                </a:rPr>
                <a:t>Motivated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B300B9C-8D80-9D46-BBF9-74F2ED013B13}"/>
              </a:ext>
            </a:extLst>
          </p:cNvPr>
          <p:cNvGrpSpPr/>
          <p:nvPr/>
        </p:nvGrpSpPr>
        <p:grpSpPr>
          <a:xfrm>
            <a:off x="13281502" y="5923149"/>
            <a:ext cx="10210010" cy="1166468"/>
            <a:chOff x="12892036" y="5421086"/>
            <a:chExt cx="10210010" cy="1166468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FBD55C40-1B52-964F-985C-29D0C7B50C60}"/>
                </a:ext>
              </a:extLst>
            </p:cNvPr>
            <p:cNvGrpSpPr/>
            <p:nvPr/>
          </p:nvGrpSpPr>
          <p:grpSpPr>
            <a:xfrm>
              <a:off x="12892036" y="5421086"/>
              <a:ext cx="925564" cy="1045028"/>
              <a:chOff x="12892036" y="1926772"/>
              <a:chExt cx="925564" cy="1045028"/>
            </a:xfrm>
            <a:solidFill>
              <a:schemeClr val="accent4"/>
            </a:solidFill>
          </p:grpSpPr>
          <p:sp>
            <p:nvSpPr>
              <p:cNvPr id="29" name="Chevron 28">
                <a:extLst>
                  <a:ext uri="{FF2B5EF4-FFF2-40B4-BE49-F238E27FC236}">
                    <a16:creationId xmlns:a16="http://schemas.microsoft.com/office/drawing/2014/main" id="{874E994D-398D-3F4D-864B-DCE507D1DCE9}"/>
                  </a:ext>
                </a:extLst>
              </p:cNvPr>
              <p:cNvSpPr/>
              <p:nvPr/>
            </p:nvSpPr>
            <p:spPr>
              <a:xfrm>
                <a:off x="12892036" y="1926772"/>
                <a:ext cx="536097" cy="1045028"/>
              </a:xfrm>
              <a:prstGeom prst="chevron">
                <a:avLst>
                  <a:gd name="adj" fmla="val 5762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Chevron 29">
                <a:extLst>
                  <a:ext uri="{FF2B5EF4-FFF2-40B4-BE49-F238E27FC236}">
                    <a16:creationId xmlns:a16="http://schemas.microsoft.com/office/drawing/2014/main" id="{FD0F9627-0254-B243-ACA6-F8BE38E00BC8}"/>
                  </a:ext>
                </a:extLst>
              </p:cNvPr>
              <p:cNvSpPr/>
              <p:nvPr/>
            </p:nvSpPr>
            <p:spPr>
              <a:xfrm>
                <a:off x="13281503" y="1926772"/>
                <a:ext cx="536097" cy="1045028"/>
              </a:xfrm>
              <a:prstGeom prst="chevron">
                <a:avLst>
                  <a:gd name="adj" fmla="val 5762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8" name="CuadroTexto 351">
              <a:extLst>
                <a:ext uri="{FF2B5EF4-FFF2-40B4-BE49-F238E27FC236}">
                  <a16:creationId xmlns:a16="http://schemas.microsoft.com/office/drawing/2014/main" id="{21D1B369-87C1-E14F-B911-7E7A64DBB3D9}"/>
                </a:ext>
              </a:extLst>
            </p:cNvPr>
            <p:cNvSpPr txBox="1"/>
            <p:nvPr/>
          </p:nvSpPr>
          <p:spPr>
            <a:xfrm>
              <a:off x="14466701" y="5571891"/>
              <a:ext cx="86353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>
                  <a:solidFill>
                    <a:schemeClr val="tx2"/>
                  </a:solidFill>
                  <a:latin typeface="Poppins SemiBold" pitchFamily="2" charset="77"/>
                  <a:ea typeface="Lato Light" panose="020F0502020204030203" pitchFamily="34" charset="0"/>
                  <a:cs typeface="Poppins SemiBold" pitchFamily="2" charset="77"/>
                </a:rPr>
                <a:t>Hardworking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14D020F-0AD7-E149-984B-784D917B52DD}"/>
              </a:ext>
            </a:extLst>
          </p:cNvPr>
          <p:cNvGrpSpPr/>
          <p:nvPr/>
        </p:nvGrpSpPr>
        <p:grpSpPr>
          <a:xfrm>
            <a:off x="13281502" y="7788889"/>
            <a:ext cx="10210010" cy="1166468"/>
            <a:chOff x="12892036" y="5421086"/>
            <a:chExt cx="10210010" cy="1166468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56C86F8C-3F92-DF4A-BD68-80FF4E0B68B1}"/>
                </a:ext>
              </a:extLst>
            </p:cNvPr>
            <p:cNvGrpSpPr/>
            <p:nvPr/>
          </p:nvGrpSpPr>
          <p:grpSpPr>
            <a:xfrm>
              <a:off x="12892036" y="5421086"/>
              <a:ext cx="925564" cy="1045028"/>
              <a:chOff x="12892036" y="1926772"/>
              <a:chExt cx="925564" cy="1045028"/>
            </a:xfrm>
            <a:solidFill>
              <a:schemeClr val="accent4"/>
            </a:solidFill>
          </p:grpSpPr>
          <p:sp>
            <p:nvSpPr>
              <p:cNvPr id="35" name="Chevron 34">
                <a:extLst>
                  <a:ext uri="{FF2B5EF4-FFF2-40B4-BE49-F238E27FC236}">
                    <a16:creationId xmlns:a16="http://schemas.microsoft.com/office/drawing/2014/main" id="{01B6CB56-A898-8144-9647-51538E6D2D2F}"/>
                  </a:ext>
                </a:extLst>
              </p:cNvPr>
              <p:cNvSpPr/>
              <p:nvPr/>
            </p:nvSpPr>
            <p:spPr>
              <a:xfrm>
                <a:off x="12892036" y="1926772"/>
                <a:ext cx="536097" cy="1045028"/>
              </a:xfrm>
              <a:prstGeom prst="chevron">
                <a:avLst>
                  <a:gd name="adj" fmla="val 5762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Chevron 35">
                <a:extLst>
                  <a:ext uri="{FF2B5EF4-FFF2-40B4-BE49-F238E27FC236}">
                    <a16:creationId xmlns:a16="http://schemas.microsoft.com/office/drawing/2014/main" id="{F1600D52-6647-0348-B0A0-10D6396CC183}"/>
                  </a:ext>
                </a:extLst>
              </p:cNvPr>
              <p:cNvSpPr/>
              <p:nvPr/>
            </p:nvSpPr>
            <p:spPr>
              <a:xfrm>
                <a:off x="13281503" y="1926772"/>
                <a:ext cx="536097" cy="1045028"/>
              </a:xfrm>
              <a:prstGeom prst="chevron">
                <a:avLst>
                  <a:gd name="adj" fmla="val 5762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4" name="CuadroTexto 351">
              <a:extLst>
                <a:ext uri="{FF2B5EF4-FFF2-40B4-BE49-F238E27FC236}">
                  <a16:creationId xmlns:a16="http://schemas.microsoft.com/office/drawing/2014/main" id="{410D6CAF-49AE-9441-A641-7042F3FD2CDD}"/>
                </a:ext>
              </a:extLst>
            </p:cNvPr>
            <p:cNvSpPr txBox="1"/>
            <p:nvPr/>
          </p:nvSpPr>
          <p:spPr>
            <a:xfrm>
              <a:off x="14466701" y="5571891"/>
              <a:ext cx="86353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>
                  <a:solidFill>
                    <a:schemeClr val="tx2"/>
                  </a:solidFill>
                  <a:latin typeface="Poppins SemiBold" pitchFamily="2" charset="77"/>
                  <a:ea typeface="Lato Light" panose="020F0502020204030203" pitchFamily="34" charset="0"/>
                  <a:cs typeface="Poppins SemiBold" pitchFamily="2" charset="77"/>
                </a:rPr>
                <a:t>Smart</a:t>
              </a:r>
            </a:p>
          </p:txBody>
        </p:sp>
      </p:grpSp>
      <p:sp>
        <p:nvSpPr>
          <p:cNvPr id="38" name="CuadroTexto 350">
            <a:extLst>
              <a:ext uri="{FF2B5EF4-FFF2-40B4-BE49-F238E27FC236}">
                <a16:creationId xmlns:a16="http://schemas.microsoft.com/office/drawing/2014/main" id="{4EAA6544-71A4-6B46-AB33-ED5E684128CC}"/>
              </a:ext>
            </a:extLst>
          </p:cNvPr>
          <p:cNvSpPr txBox="1"/>
          <p:nvPr/>
        </p:nvSpPr>
        <p:spPr>
          <a:xfrm>
            <a:off x="8854162" y="1046901"/>
            <a:ext cx="132984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Prospective Apprentices</a:t>
            </a:r>
          </a:p>
        </p:txBody>
      </p:sp>
      <p:sp>
        <p:nvSpPr>
          <p:cNvPr id="39" name="CuadroTexto 351">
            <a:extLst>
              <a:ext uri="{FF2B5EF4-FFF2-40B4-BE49-F238E27FC236}">
                <a16:creationId xmlns:a16="http://schemas.microsoft.com/office/drawing/2014/main" id="{BF627833-9108-1548-9FB7-A832F03ECB87}"/>
              </a:ext>
            </a:extLst>
          </p:cNvPr>
          <p:cNvSpPr txBox="1"/>
          <p:nvPr/>
        </p:nvSpPr>
        <p:spPr>
          <a:xfrm>
            <a:off x="8854162" y="2383311"/>
            <a:ext cx="144199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This is all we are looking for in our prospective apprentice employees:</a:t>
            </a:r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D2B9AFEE-FC5D-441C-831D-409E2C02689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94922"/>
            <a:ext cx="12419464" cy="829065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DD80C79-9472-46D8-9364-7B17F73B03C2}"/>
              </a:ext>
            </a:extLst>
          </p:cNvPr>
          <p:cNvSpPr txBox="1"/>
          <p:nvPr/>
        </p:nvSpPr>
        <p:spPr>
          <a:xfrm>
            <a:off x="12650102" y="9333710"/>
            <a:ext cx="1148660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We want young folks who will show up everyday eager to learn and work hard. We will teach you the business, including these disciplines: warehousing, logistics, diesel and electrical mechanics, shipyard industry, surface prep &amp; coatings application, quality assurance inspection, health, safety and OSHA inspections, leadership, cost estimating, and project management.</a:t>
            </a:r>
          </a:p>
        </p:txBody>
      </p:sp>
    </p:spTree>
    <p:extLst>
      <p:ext uri="{BB962C8B-B14F-4D97-AF65-F5344CB8AC3E}">
        <p14:creationId xmlns:p14="http://schemas.microsoft.com/office/powerpoint/2010/main" val="247262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128922</TotalTime>
  <Words>453</Words>
  <Application>Microsoft Office PowerPoint</Application>
  <PresentationFormat>Custom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Lato Light</vt:lpstr>
      <vt:lpstr>Poppins</vt:lpstr>
      <vt:lpstr>Poppins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George Murphy</dc:creator>
  <cp:keywords/>
  <dc:description/>
  <cp:lastModifiedBy>George Murphy</cp:lastModifiedBy>
  <cp:revision>19964</cp:revision>
  <dcterms:created xsi:type="dcterms:W3CDTF">2014-11-12T21:47:38Z</dcterms:created>
  <dcterms:modified xsi:type="dcterms:W3CDTF">2021-12-15T19:14:30Z</dcterms:modified>
  <cp:category/>
</cp:coreProperties>
</file>